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9" r:id="rId5"/>
    <p:sldId id="293" r:id="rId6"/>
    <p:sldId id="261" r:id="rId7"/>
    <p:sldId id="283" r:id="rId8"/>
    <p:sldId id="284" r:id="rId9"/>
    <p:sldId id="263" r:id="rId10"/>
    <p:sldId id="264" r:id="rId11"/>
    <p:sldId id="285" r:id="rId12"/>
    <p:sldId id="286" r:id="rId13"/>
    <p:sldId id="288" r:id="rId14"/>
    <p:sldId id="289" r:id="rId15"/>
    <p:sldId id="295" r:id="rId16"/>
    <p:sldId id="287" r:id="rId17"/>
    <p:sldId id="290" r:id="rId18"/>
    <p:sldId id="291" r:id="rId19"/>
    <p:sldId id="292" r:id="rId20"/>
    <p:sldId id="294" r:id="rId21"/>
    <p:sldId id="296" r:id="rId22"/>
    <p:sldId id="25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276"/>
    <a:srgbClr val="FDBD19"/>
    <a:srgbClr val="FFD99C"/>
    <a:srgbClr val="3C3536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81" d="100"/>
          <a:sy n="81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67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979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1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4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888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41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90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21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06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D19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75BF2-F205-41FA-B22B-24ED4ED11093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0DE1E-51F3-4A90-9230-11116CD1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6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>
            <a:off x="4876121" y="5231979"/>
            <a:ext cx="2439756" cy="905149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7368" tIns="277368" rIns="277368" bIns="0" numCol="1" spcCol="1270" anchor="t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900" kern="1200"/>
          </a:p>
        </p:txBody>
      </p:sp>
      <p:sp>
        <p:nvSpPr>
          <p:cNvPr id="35" name="文本框 34"/>
          <p:cNvSpPr txBox="1"/>
          <p:nvPr/>
        </p:nvSpPr>
        <p:spPr>
          <a:xfrm>
            <a:off x="0" y="5231979"/>
            <a:ext cx="12066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49 newspapers in Hong Kong, and  6 of them are </a:t>
            </a: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free </a:t>
            </a:r>
            <a:r>
              <a:rPr lang="en-US" altLang="zh-CN" sz="3200" dirty="0"/>
              <a:t>newspapers.</a:t>
            </a:r>
          </a:p>
          <a:p>
            <a:endParaRPr lang="en-US" altLang="zh-CN" sz="1600" dirty="0"/>
          </a:p>
          <a:p>
            <a:pPr algn="r"/>
            <a:r>
              <a:rPr lang="en-US" altLang="zh-CN" sz="1600" dirty="0"/>
              <a:t>     Source: </a:t>
            </a:r>
            <a:r>
              <a:rPr lang="en-US" altLang="zh-CN" sz="1600" i="1" dirty="0"/>
              <a:t>studies on Development of south China morning post in mainland China</a:t>
            </a:r>
            <a:endParaRPr lang="zh-CN" altLang="en-US" sz="1600" i="1" dirty="0"/>
          </a:p>
          <a:p>
            <a:endParaRPr lang="zh-CN" altLang="en-US" sz="3200" dirty="0"/>
          </a:p>
        </p:txBody>
      </p:sp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C3BA6178-E8D3-A141-B875-A86787D4F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71" y="919573"/>
            <a:ext cx="8047417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06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 flipV="1">
            <a:off x="-2817508" y="2817509"/>
            <a:ext cx="6858002" cy="1222982"/>
          </a:xfrm>
          <a:custGeom>
            <a:avLst/>
            <a:gdLst>
              <a:gd name="connsiteX0" fmla="*/ 0 w 12192000"/>
              <a:gd name="connsiteY0" fmla="*/ 0 h 4143022"/>
              <a:gd name="connsiteX1" fmla="*/ 12192000 w 12192000"/>
              <a:gd name="connsiteY1" fmla="*/ 0 h 4143022"/>
              <a:gd name="connsiteX2" fmla="*/ 12192000 w 12192000"/>
              <a:gd name="connsiteY2" fmla="*/ 4143022 h 4143022"/>
              <a:gd name="connsiteX3" fmla="*/ 0 w 12192000"/>
              <a:gd name="connsiteY3" fmla="*/ 4143022 h 4143022"/>
              <a:gd name="connsiteX4" fmla="*/ 0 w 12192000"/>
              <a:gd name="connsiteY4" fmla="*/ 0 h 4143022"/>
              <a:gd name="connsiteX0" fmla="*/ 0 w 12192000"/>
              <a:gd name="connsiteY0" fmla="*/ 0 h 4783883"/>
              <a:gd name="connsiteX1" fmla="*/ 12192000 w 12192000"/>
              <a:gd name="connsiteY1" fmla="*/ 0 h 4783883"/>
              <a:gd name="connsiteX2" fmla="*/ 12192000 w 12192000"/>
              <a:gd name="connsiteY2" fmla="*/ 4143022 h 4783883"/>
              <a:gd name="connsiteX3" fmla="*/ 0 w 12192000"/>
              <a:gd name="connsiteY3" fmla="*/ 4143022 h 4783883"/>
              <a:gd name="connsiteX4" fmla="*/ 0 w 12192000"/>
              <a:gd name="connsiteY4" fmla="*/ 0 h 4783883"/>
              <a:gd name="connsiteX0" fmla="*/ 0 w 12192000"/>
              <a:gd name="connsiteY0" fmla="*/ 0 h 5202609"/>
              <a:gd name="connsiteX1" fmla="*/ 12192000 w 12192000"/>
              <a:gd name="connsiteY1" fmla="*/ 0 h 5202609"/>
              <a:gd name="connsiteX2" fmla="*/ 12192000 w 12192000"/>
              <a:gd name="connsiteY2" fmla="*/ 4143022 h 5202609"/>
              <a:gd name="connsiteX3" fmla="*/ 0 w 12192000"/>
              <a:gd name="connsiteY3" fmla="*/ 4143022 h 5202609"/>
              <a:gd name="connsiteX4" fmla="*/ 0 w 12192000"/>
              <a:gd name="connsiteY4" fmla="*/ 0 h 520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202609">
                <a:moveTo>
                  <a:pt x="0" y="0"/>
                </a:moveTo>
                <a:lnTo>
                  <a:pt x="12192000" y="0"/>
                </a:lnTo>
                <a:lnTo>
                  <a:pt x="12192000" y="4143022"/>
                </a:lnTo>
                <a:cubicBezTo>
                  <a:pt x="4294554" y="5526345"/>
                  <a:pt x="7662984" y="5584961"/>
                  <a:pt x="0" y="4143022"/>
                </a:cubicBezTo>
                <a:lnTo>
                  <a:pt x="0" y="0"/>
                </a:lnTo>
                <a:close/>
              </a:path>
            </a:pathLst>
          </a:custGeom>
          <a:pattFill prst="divot">
            <a:fgClr>
              <a:srgbClr val="FDBD1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4"/>
          <p:cNvSpPr/>
          <p:nvPr/>
        </p:nvSpPr>
        <p:spPr>
          <a:xfrm rot="16200000" flipH="1" flipV="1">
            <a:off x="8151508" y="2817508"/>
            <a:ext cx="6858002" cy="1222982"/>
          </a:xfrm>
          <a:custGeom>
            <a:avLst/>
            <a:gdLst>
              <a:gd name="connsiteX0" fmla="*/ 0 w 12192000"/>
              <a:gd name="connsiteY0" fmla="*/ 0 h 4143022"/>
              <a:gd name="connsiteX1" fmla="*/ 12192000 w 12192000"/>
              <a:gd name="connsiteY1" fmla="*/ 0 h 4143022"/>
              <a:gd name="connsiteX2" fmla="*/ 12192000 w 12192000"/>
              <a:gd name="connsiteY2" fmla="*/ 4143022 h 4143022"/>
              <a:gd name="connsiteX3" fmla="*/ 0 w 12192000"/>
              <a:gd name="connsiteY3" fmla="*/ 4143022 h 4143022"/>
              <a:gd name="connsiteX4" fmla="*/ 0 w 12192000"/>
              <a:gd name="connsiteY4" fmla="*/ 0 h 4143022"/>
              <a:gd name="connsiteX0" fmla="*/ 0 w 12192000"/>
              <a:gd name="connsiteY0" fmla="*/ 0 h 4783883"/>
              <a:gd name="connsiteX1" fmla="*/ 12192000 w 12192000"/>
              <a:gd name="connsiteY1" fmla="*/ 0 h 4783883"/>
              <a:gd name="connsiteX2" fmla="*/ 12192000 w 12192000"/>
              <a:gd name="connsiteY2" fmla="*/ 4143022 h 4783883"/>
              <a:gd name="connsiteX3" fmla="*/ 0 w 12192000"/>
              <a:gd name="connsiteY3" fmla="*/ 4143022 h 4783883"/>
              <a:gd name="connsiteX4" fmla="*/ 0 w 12192000"/>
              <a:gd name="connsiteY4" fmla="*/ 0 h 4783883"/>
              <a:gd name="connsiteX0" fmla="*/ 0 w 12192000"/>
              <a:gd name="connsiteY0" fmla="*/ 0 h 5202609"/>
              <a:gd name="connsiteX1" fmla="*/ 12192000 w 12192000"/>
              <a:gd name="connsiteY1" fmla="*/ 0 h 5202609"/>
              <a:gd name="connsiteX2" fmla="*/ 12192000 w 12192000"/>
              <a:gd name="connsiteY2" fmla="*/ 4143022 h 5202609"/>
              <a:gd name="connsiteX3" fmla="*/ 0 w 12192000"/>
              <a:gd name="connsiteY3" fmla="*/ 4143022 h 5202609"/>
              <a:gd name="connsiteX4" fmla="*/ 0 w 12192000"/>
              <a:gd name="connsiteY4" fmla="*/ 0 h 520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202609">
                <a:moveTo>
                  <a:pt x="0" y="0"/>
                </a:moveTo>
                <a:lnTo>
                  <a:pt x="12192000" y="0"/>
                </a:lnTo>
                <a:lnTo>
                  <a:pt x="12192000" y="4143022"/>
                </a:lnTo>
                <a:cubicBezTo>
                  <a:pt x="4294554" y="5526345"/>
                  <a:pt x="7662984" y="5584961"/>
                  <a:pt x="0" y="4143022"/>
                </a:cubicBezTo>
                <a:lnTo>
                  <a:pt x="0" y="0"/>
                </a:lnTo>
                <a:close/>
              </a:path>
            </a:pathLst>
          </a:custGeom>
          <a:pattFill prst="divot">
            <a:fgClr>
              <a:srgbClr val="FDBD1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035125" y="2153081"/>
            <a:ext cx="2121750" cy="2551838"/>
            <a:chOff x="5035126" y="1951200"/>
            <a:chExt cx="2121750" cy="255183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5126" y="1951200"/>
              <a:ext cx="2121750" cy="11776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146895" y="3179599"/>
              <a:ext cx="18982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4000" spc="300" dirty="0">
                  <a:solidFill>
                    <a:srgbClr val="466276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Story Point</a:t>
              </a:r>
              <a:endParaRPr lang="zh-CN" altLang="en-US" sz="4000" spc="300" dirty="0">
                <a:solidFill>
                  <a:srgbClr val="466276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8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560551" y="237067"/>
            <a:ext cx="2186151" cy="682506"/>
            <a:chOff x="-560551" y="237067"/>
            <a:chExt cx="2186151" cy="68250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0551" y="237067"/>
              <a:ext cx="2186151" cy="68250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0" y="378265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Point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034382" y="2571771"/>
            <a:ext cx="8123237" cy="3314412"/>
            <a:chOff x="2034381" y="2848768"/>
            <a:chExt cx="8123237" cy="3314412"/>
          </a:xfrm>
        </p:grpSpPr>
        <p:sp>
          <p:nvSpPr>
            <p:cNvPr id="4" name="任意多边形 3"/>
            <p:cNvSpPr/>
            <p:nvPr/>
          </p:nvSpPr>
          <p:spPr>
            <a:xfrm>
              <a:off x="2034381" y="2848768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27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0254" tIns="60008" rIns="640239" bIns="60008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500" kern="1200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645421" y="2848768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27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0254" tIns="60008" rIns="640239" bIns="60008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500" kern="120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7256462" y="2848768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27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0254" tIns="60008" rIns="640239" bIns="60008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500" kern="12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034381" y="4247113"/>
              <a:ext cx="22747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Xi Jinping </a:t>
              </a:r>
              <a:r>
                <a:rPr lang="en-US" altLang="zh-CN" sz="3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in 2012 </a:t>
              </a:r>
              <a:r>
                <a:rPr lang="en-US" altLang="zh-CN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and 2018 </a:t>
              </a:r>
              <a:endPara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73759" y="2967334"/>
              <a:ext cx="1422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84799" y="2967334"/>
              <a:ext cx="1422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95839" y="2967334"/>
              <a:ext cx="1422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03</a:t>
              </a:r>
              <a:endParaRPr lang="zh-CN" altLang="en-US" sz="5400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539342" y="4101077"/>
              <a:ext cx="2143928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Jack Ma and his company</a:t>
              </a:r>
              <a:endPara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  <a:p>
              <a:pPr algn="ctr"/>
              <a:endPara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341789" y="4155379"/>
              <a:ext cx="27304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More news related G20...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447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1350438" y="1486388"/>
            <a:ext cx="2186151" cy="682506"/>
            <a:chOff x="-560551" y="237067"/>
            <a:chExt cx="2186151" cy="68250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0551" y="237067"/>
              <a:ext cx="2186151" cy="68250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98428" y="359751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Point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C53B5D33-C01C-E344-B125-EBF84F52D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25" y="-42120"/>
            <a:ext cx="6757686" cy="368341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AF8F8DD-D22B-1048-A99C-1A495FCA3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874" y="3378605"/>
            <a:ext cx="6581395" cy="358732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EFDE4D1-DFD1-F14C-81BB-D042B1A02D5F}"/>
              </a:ext>
            </a:extLst>
          </p:cNvPr>
          <p:cNvSpPr txBox="1"/>
          <p:nvPr/>
        </p:nvSpPr>
        <p:spPr>
          <a:xfrm>
            <a:off x="8609506" y="4246239"/>
            <a:ext cx="2058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2012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FD35F2-B5A2-49D4-A395-60378EA55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48" t="18981" r="-8866" b="-4697"/>
          <a:stretch/>
        </p:blipFill>
        <p:spPr>
          <a:xfrm>
            <a:off x="758518" y="186216"/>
            <a:ext cx="4648730" cy="3136279"/>
          </a:xfrm>
          <a:prstGeom prst="plaque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49D17EA-BBF2-4BD4-A5E5-E81FC38FC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881" y="3553604"/>
            <a:ext cx="4217645" cy="2965244"/>
          </a:xfrm>
          <a:prstGeom prst="foldedCorner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9769A87-F791-4EEA-9D1F-660B1130534D}"/>
              </a:ext>
            </a:extLst>
          </p:cNvPr>
          <p:cNvSpPr/>
          <p:nvPr/>
        </p:nvSpPr>
        <p:spPr>
          <a:xfrm>
            <a:off x="7537916" y="6518848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Source: </a:t>
            </a:r>
            <a:r>
              <a:rPr lang="en-US" altLang="zh-CN" i="1" dirty="0"/>
              <a:t>South China Morning Post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80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560551" y="237067"/>
            <a:ext cx="2186151" cy="682506"/>
            <a:chOff x="-560551" y="237067"/>
            <a:chExt cx="2186151" cy="68250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0551" y="237067"/>
              <a:ext cx="2186151" cy="68250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0" y="378265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Point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E32DA45-971C-924B-9AAF-A2E66B5455DD}"/>
              </a:ext>
            </a:extLst>
          </p:cNvPr>
          <p:cNvSpPr txBox="1"/>
          <p:nvPr/>
        </p:nvSpPr>
        <p:spPr>
          <a:xfrm>
            <a:off x="514350" y="919573"/>
            <a:ext cx="540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Jack Ma&amp; SCMP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2B746A-737E-4BF7-9633-C34154060E3A}"/>
              </a:ext>
            </a:extLst>
          </p:cNvPr>
          <p:cNvSpPr txBox="1"/>
          <p:nvPr/>
        </p:nvSpPr>
        <p:spPr>
          <a:xfrm>
            <a:off x="382587" y="2143648"/>
            <a:ext cx="3734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2013 interviewed by </a:t>
            </a:r>
            <a:r>
              <a:rPr lang="en-US" altLang="zh-CN" dirty="0" err="1"/>
              <a:t>Liuyi</a:t>
            </a:r>
            <a:r>
              <a:rPr lang="en-US" altLang="zh-CN" dirty="0"/>
              <a:t> from SCMP-140,000 </a:t>
            </a:r>
            <a:r>
              <a:rPr lang="en-US" altLang="zh-CN" dirty="0" err="1"/>
              <a:t>weibo</a:t>
            </a:r>
            <a:r>
              <a:rPr lang="en-US" altLang="zh-CN" dirty="0"/>
              <a:t> fans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2015&amp;2016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63BF93-AA26-492E-9518-FC97C938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6" y="3143014"/>
            <a:ext cx="4765389" cy="3336721"/>
          </a:xfrm>
          <a:prstGeom prst="rect">
            <a:avLst/>
          </a:prstGeom>
        </p:spPr>
      </p:pic>
      <p:pic>
        <p:nvPicPr>
          <p:cNvPr id="1026" name="Picture 2" descr="Image result for Robert Kuok scmp">
            <a:extLst>
              <a:ext uri="{FF2B5EF4-FFF2-40B4-BE49-F238E27FC236}">
                <a16:creationId xmlns:a16="http://schemas.microsoft.com/office/drawing/2014/main" id="{8A8B204E-A9D4-40AC-A689-DFF44BEA6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578320"/>
            <a:ext cx="65913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4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C3279426-F853-4C2D-8CB1-44092165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-961" r="14972" b="-1213"/>
          <a:stretch/>
        </p:blipFill>
        <p:spPr>
          <a:xfrm>
            <a:off x="0" y="1589109"/>
            <a:ext cx="5589731" cy="4285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D912AE-563A-7941-AAB9-1ED1ACF44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31" y="523409"/>
            <a:ext cx="6353841" cy="6416544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-560551" y="237067"/>
            <a:ext cx="2186151" cy="682506"/>
            <a:chOff x="-560551" y="237067"/>
            <a:chExt cx="2186151" cy="68250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60551" y="237067"/>
              <a:ext cx="2186151" cy="68250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0" y="378265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Point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3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20CE3DE5-7FC6-4E80-9F08-5B796E19A128}"/>
              </a:ext>
            </a:extLst>
          </p:cNvPr>
          <p:cNvSpPr/>
          <p:nvPr/>
        </p:nvSpPr>
        <p:spPr>
          <a:xfrm>
            <a:off x="7010400" y="580861"/>
            <a:ext cx="3668806" cy="976827"/>
          </a:xfrm>
          <a:prstGeom prst="wedgeRoundRectCallout">
            <a:avLst/>
          </a:prstGeom>
          <a:solidFill>
            <a:srgbClr val="4662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等线" panose="02010600030101010101" pitchFamily="2" charset="-122"/>
              <a:buChar char="┎"/>
            </a:pPr>
            <a:r>
              <a:rPr lang="en-US" altLang="zh-CN" sz="3200" dirty="0"/>
              <a:t>The government is terrific.. 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607CC3-5F4A-4FF0-ABE4-854F286E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259" y="2135000"/>
            <a:ext cx="5896421" cy="3653725"/>
          </a:xfrm>
          <a:prstGeom prst="foldedCorner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DB99E7-6AF3-4DAB-802C-7D6A99F1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2" y="789275"/>
            <a:ext cx="5227861" cy="52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81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560551" y="237067"/>
            <a:ext cx="2186151" cy="682506"/>
            <a:chOff x="-560551" y="237067"/>
            <a:chExt cx="2186151" cy="68250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0551" y="237067"/>
              <a:ext cx="2186151" cy="68250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0" y="378265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Point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E32DA45-971C-924B-9AAF-A2E66B5455DD}"/>
              </a:ext>
            </a:extLst>
          </p:cNvPr>
          <p:cNvSpPr txBox="1"/>
          <p:nvPr/>
        </p:nvSpPr>
        <p:spPr>
          <a:xfrm>
            <a:off x="0" y="1244081"/>
            <a:ext cx="5407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蔡崇信：致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《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南华早报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》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读者的一封信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  <a:p>
            <a:pPr algn="ctr"/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Letter to readers of the South China Morning Post, from Alibaba's executive vice chairman</a:t>
            </a:r>
          </a:p>
          <a:p>
            <a:pPr algn="ctr"/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A96EEBC0-C0C3-6D47-9C89-D94D2E687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90" y="76654"/>
            <a:ext cx="6430701" cy="670469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A71A8EE-0EF1-4B84-82D9-9C09252BEE4F}"/>
              </a:ext>
            </a:extLst>
          </p:cNvPr>
          <p:cNvSpPr/>
          <p:nvPr/>
        </p:nvSpPr>
        <p:spPr>
          <a:xfrm>
            <a:off x="149219" y="5170258"/>
            <a:ext cx="5483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the portrayal of China in a more positive light is part of the rationale behind Alibaba’s acquisition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13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560551" y="237067"/>
            <a:ext cx="2186151" cy="682506"/>
            <a:chOff x="-560551" y="237067"/>
            <a:chExt cx="2186151" cy="68250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0551" y="237067"/>
              <a:ext cx="2186151" cy="68250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0" y="378265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Point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E32DA45-971C-924B-9AAF-A2E66B5455DD}"/>
              </a:ext>
            </a:extLst>
          </p:cNvPr>
          <p:cNvSpPr txBox="1"/>
          <p:nvPr/>
        </p:nvSpPr>
        <p:spPr>
          <a:xfrm>
            <a:off x="2599474" y="319617"/>
            <a:ext cx="540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G20 Summit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EC6225C-6F0D-C744-80B2-F67D98A463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8" t="8466" r="18092" b="12522"/>
          <a:stretch/>
        </p:blipFill>
        <p:spPr bwMode="auto">
          <a:xfrm>
            <a:off x="532524" y="1467280"/>
            <a:ext cx="3820160" cy="389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7F8B68-942A-6C48-8753-A3DEA889F3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3" t="23512"/>
          <a:stretch/>
        </p:blipFill>
        <p:spPr>
          <a:xfrm>
            <a:off x="4907307" y="1593295"/>
            <a:ext cx="7284693" cy="38963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FB7F94-69C2-4457-93C2-5FF2848EAF89}"/>
              </a:ext>
            </a:extLst>
          </p:cNvPr>
          <p:cNvSpPr txBox="1"/>
          <p:nvPr/>
        </p:nvSpPr>
        <p:spPr>
          <a:xfrm>
            <a:off x="298241" y="5489658"/>
            <a:ext cx="382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SCMP G20  word frequency 2015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63E601-AB3A-49ED-8DE9-00BDAA8320A9}"/>
              </a:ext>
            </a:extLst>
          </p:cNvPr>
          <p:cNvSpPr txBox="1"/>
          <p:nvPr/>
        </p:nvSpPr>
        <p:spPr>
          <a:xfrm>
            <a:off x="5034987" y="5489657"/>
            <a:ext cx="6585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China Daily G20  word frequency 2014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95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072FD18-722F-4158-B7D4-C15E4A5B24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51" y="1411001"/>
            <a:ext cx="439460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7E86D1-CCC9-4C0A-9E10-189A83175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97" y="1359262"/>
            <a:ext cx="4531195" cy="448658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514FD06-0C15-0341-8017-BAA0055BC60F}"/>
              </a:ext>
            </a:extLst>
          </p:cNvPr>
          <p:cNvGrpSpPr/>
          <p:nvPr/>
        </p:nvGrpSpPr>
        <p:grpSpPr>
          <a:xfrm>
            <a:off x="-560551" y="237067"/>
            <a:ext cx="2186151" cy="682506"/>
            <a:chOff x="-560551" y="237067"/>
            <a:chExt cx="2186151" cy="68250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F9E2DB3-68F7-3A4F-B5C6-532B7AAEA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60551" y="237067"/>
              <a:ext cx="2186151" cy="68250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A993EFB-C235-B344-8B95-0C05ACD7F8FE}"/>
                </a:ext>
              </a:extLst>
            </p:cNvPr>
            <p:cNvSpPr txBox="1"/>
            <p:nvPr/>
          </p:nvSpPr>
          <p:spPr>
            <a:xfrm>
              <a:off x="0" y="378265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Point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4A1B8AD-B618-F840-A99A-D82872C945C5}"/>
              </a:ext>
            </a:extLst>
          </p:cNvPr>
          <p:cNvSpPr txBox="1"/>
          <p:nvPr/>
        </p:nvSpPr>
        <p:spPr>
          <a:xfrm>
            <a:off x="2599474" y="319617"/>
            <a:ext cx="540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G20 summit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6475FC-83F5-B048-B958-5A382CC882F6}"/>
              </a:ext>
            </a:extLst>
          </p:cNvPr>
          <p:cNvSpPr txBox="1"/>
          <p:nvPr/>
        </p:nvSpPr>
        <p:spPr>
          <a:xfrm>
            <a:off x="5826373" y="5754748"/>
            <a:ext cx="540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SCMP 2017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10C3E5-E1E3-F549-8978-D8EF2F752441}"/>
              </a:ext>
            </a:extLst>
          </p:cNvPr>
          <p:cNvSpPr txBox="1"/>
          <p:nvPr/>
        </p:nvSpPr>
        <p:spPr>
          <a:xfrm>
            <a:off x="620133" y="5769929"/>
            <a:ext cx="540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SCMP 2016 Beijing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66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560551" y="237067"/>
            <a:ext cx="2186151" cy="682506"/>
            <a:chOff x="-560551" y="237067"/>
            <a:chExt cx="2186151" cy="68250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0551" y="237067"/>
              <a:ext cx="2186151" cy="68250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0" y="378265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Point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E32DA45-971C-924B-9AAF-A2E66B5455DD}"/>
              </a:ext>
            </a:extLst>
          </p:cNvPr>
          <p:cNvSpPr txBox="1"/>
          <p:nvPr/>
        </p:nvSpPr>
        <p:spPr>
          <a:xfrm>
            <a:off x="3482343" y="334798"/>
            <a:ext cx="540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G20 summit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ECFAF7F7-6121-1F44-9B2E-E9AF9374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967" y="1027906"/>
            <a:ext cx="10221278" cy="52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5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13270" y="0"/>
            <a:ext cx="12192000" cy="4009292"/>
          </a:xfrm>
          <a:custGeom>
            <a:avLst/>
            <a:gdLst>
              <a:gd name="connsiteX0" fmla="*/ 0 w 12192000"/>
              <a:gd name="connsiteY0" fmla="*/ 0 h 4143022"/>
              <a:gd name="connsiteX1" fmla="*/ 12192000 w 12192000"/>
              <a:gd name="connsiteY1" fmla="*/ 0 h 4143022"/>
              <a:gd name="connsiteX2" fmla="*/ 12192000 w 12192000"/>
              <a:gd name="connsiteY2" fmla="*/ 4143022 h 4143022"/>
              <a:gd name="connsiteX3" fmla="*/ 0 w 12192000"/>
              <a:gd name="connsiteY3" fmla="*/ 4143022 h 4143022"/>
              <a:gd name="connsiteX4" fmla="*/ 0 w 12192000"/>
              <a:gd name="connsiteY4" fmla="*/ 0 h 4143022"/>
              <a:gd name="connsiteX0" fmla="*/ 0 w 12192000"/>
              <a:gd name="connsiteY0" fmla="*/ 0 h 4783883"/>
              <a:gd name="connsiteX1" fmla="*/ 12192000 w 12192000"/>
              <a:gd name="connsiteY1" fmla="*/ 0 h 4783883"/>
              <a:gd name="connsiteX2" fmla="*/ 12192000 w 12192000"/>
              <a:gd name="connsiteY2" fmla="*/ 4143022 h 4783883"/>
              <a:gd name="connsiteX3" fmla="*/ 0 w 12192000"/>
              <a:gd name="connsiteY3" fmla="*/ 4143022 h 4783883"/>
              <a:gd name="connsiteX4" fmla="*/ 0 w 12192000"/>
              <a:gd name="connsiteY4" fmla="*/ 0 h 4783883"/>
              <a:gd name="connsiteX0" fmla="*/ 0 w 12192000"/>
              <a:gd name="connsiteY0" fmla="*/ 0 h 5202609"/>
              <a:gd name="connsiteX1" fmla="*/ 12192000 w 12192000"/>
              <a:gd name="connsiteY1" fmla="*/ 0 h 5202609"/>
              <a:gd name="connsiteX2" fmla="*/ 12192000 w 12192000"/>
              <a:gd name="connsiteY2" fmla="*/ 4143022 h 5202609"/>
              <a:gd name="connsiteX3" fmla="*/ 0 w 12192000"/>
              <a:gd name="connsiteY3" fmla="*/ 4143022 h 5202609"/>
              <a:gd name="connsiteX4" fmla="*/ 0 w 12192000"/>
              <a:gd name="connsiteY4" fmla="*/ 0 h 520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202609">
                <a:moveTo>
                  <a:pt x="0" y="0"/>
                </a:moveTo>
                <a:lnTo>
                  <a:pt x="12192000" y="0"/>
                </a:lnTo>
                <a:lnTo>
                  <a:pt x="12192000" y="4143022"/>
                </a:lnTo>
                <a:cubicBezTo>
                  <a:pt x="4294554" y="5526345"/>
                  <a:pt x="7662984" y="5584961"/>
                  <a:pt x="0" y="4143022"/>
                </a:cubicBezTo>
                <a:lnTo>
                  <a:pt x="0" y="0"/>
                </a:lnTo>
                <a:close/>
              </a:path>
            </a:pathLst>
          </a:custGeom>
          <a:pattFill prst="divot">
            <a:fgClr>
              <a:srgbClr val="FDBD1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376775" y="364901"/>
            <a:ext cx="5438449" cy="5596061"/>
            <a:chOff x="4457392" y="1080958"/>
            <a:chExt cx="3231111" cy="3682728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  <a:scene3d>
            <a:camera prst="perspectiveFront"/>
            <a:lightRig rig="threePt" dir="t"/>
          </a:scene3d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7392" y="1080958"/>
              <a:ext cx="3231111" cy="3669281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4842558" y="2022346"/>
              <a:ext cx="2460778" cy="1430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spc="300" dirty="0">
                  <a:solidFill>
                    <a:srgbClr val="46627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ivaFourItalicPro" panose="02000000000000000000" pitchFamily="50" charset="0"/>
                </a:rPr>
                <a:t>Has Alibaba </a:t>
              </a:r>
            </a:p>
            <a:p>
              <a:pPr algn="ctr"/>
              <a:r>
                <a:rPr lang="en-US" altLang="zh-CN" sz="3600" b="1" spc="300" dirty="0">
                  <a:solidFill>
                    <a:srgbClr val="46627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ivaFourItalicPro" panose="02000000000000000000" pitchFamily="50" charset="0"/>
                </a:rPr>
                <a:t>Changed</a:t>
              </a:r>
            </a:p>
            <a:p>
              <a:pPr algn="ctr"/>
              <a:r>
                <a:rPr lang="en-US" altLang="zh-CN" sz="3600" b="1" spc="300" dirty="0">
                  <a:solidFill>
                    <a:srgbClr val="46627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ivaFourItalicPro" panose="02000000000000000000" pitchFamily="50" charset="0"/>
                </a:rPr>
                <a:t>the  SCMP?</a:t>
              </a:r>
              <a:endParaRPr lang="zh-CN" altLang="en-US" sz="3600" b="1" spc="300" dirty="0">
                <a:solidFill>
                  <a:srgbClr val="4662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vaFourItalicPro" panose="02000000000000000000" pitchFamily="50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77945" y="3808851"/>
              <a:ext cx="848546" cy="95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4000" spc="300">
                  <a:solidFill>
                    <a:srgbClr val="46627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ivaFourItalicPro" panose="02000000000000000000" pitchFamily="50" charset="0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000" spc="-150" dirty="0">
                <a:solidFill>
                  <a:schemeClr val="bg1"/>
                </a:solidFill>
                <a:effectLst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spc="-150" dirty="0">
                  <a:solidFill>
                    <a:schemeClr val="bg1"/>
                  </a:solidFill>
                  <a:effectLst/>
                </a:rPr>
                <a:t>XU Wen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spc="-150" dirty="0">
                  <a:solidFill>
                    <a:schemeClr val="bg1"/>
                  </a:solidFill>
                  <a:effectLst/>
                </a:rPr>
                <a:t>Yao </a:t>
              </a:r>
              <a:r>
                <a:rPr lang="en-US" altLang="zh-CN" sz="2000" spc="-150" dirty="0" err="1">
                  <a:solidFill>
                    <a:schemeClr val="bg1"/>
                  </a:solidFill>
                  <a:effectLst/>
                </a:rPr>
                <a:t>Nuan</a:t>
              </a:r>
              <a:endParaRPr lang="en-US" altLang="zh-CN" sz="2000" spc="-150" dirty="0">
                <a:solidFill>
                  <a:schemeClr val="bg1"/>
                </a:solidFill>
                <a:effectLst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spc="-150" dirty="0">
                  <a:solidFill>
                    <a:schemeClr val="bg1"/>
                  </a:solidFill>
                  <a:effectLst/>
                </a:rPr>
                <a:t>LI </a:t>
              </a:r>
              <a:r>
                <a:rPr lang="en-US" altLang="zh-CN" sz="2000" spc="-150" dirty="0" err="1">
                  <a:solidFill>
                    <a:schemeClr val="bg1"/>
                  </a:solidFill>
                  <a:effectLst/>
                </a:rPr>
                <a:t>Yijie</a:t>
              </a:r>
              <a:endParaRPr lang="zh-CN" altLang="en-US" sz="2000" spc="-15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831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560551" y="237067"/>
            <a:ext cx="2186151" cy="682506"/>
            <a:chOff x="-560551" y="237067"/>
            <a:chExt cx="2186151" cy="68250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0551" y="237067"/>
              <a:ext cx="2186151" cy="68250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0" y="378265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Point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E32DA45-971C-924B-9AAF-A2E66B5455DD}"/>
              </a:ext>
            </a:extLst>
          </p:cNvPr>
          <p:cNvSpPr txBox="1"/>
          <p:nvPr/>
        </p:nvSpPr>
        <p:spPr>
          <a:xfrm>
            <a:off x="1625600" y="247891"/>
            <a:ext cx="9182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Tendency of numbers of Chinse reporters 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9B9843CB-C7AF-4706-8139-80A947B73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11" y="919573"/>
            <a:ext cx="6308203" cy="57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8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FC362-1F42-4441-A2D7-C19AD24F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B6579CE-D431-496D-9862-B126D622B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1" y="441325"/>
            <a:ext cx="7975979" cy="52843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E0E351-BBF2-462C-A41A-73203E22BC53}"/>
              </a:ext>
            </a:extLst>
          </p:cNvPr>
          <p:cNvSpPr txBox="1"/>
          <p:nvPr/>
        </p:nvSpPr>
        <p:spPr>
          <a:xfrm>
            <a:off x="8817429" y="1861457"/>
            <a:ext cx="3243942" cy="343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方正雅珠体简体 Heavy" panose="02000A00000000000000" pitchFamily="50" charset="-122"/>
              </a:rPr>
              <a:t>still report those negative events and be critical.</a:t>
            </a:r>
          </a:p>
          <a:p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方正雅珠体简体 Heavy" panose="02000A00000000000000" pitchFamily="50" charset="-122"/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方正雅珠体简体 Heavy" panose="02000A00000000000000" pitchFamily="50" charset="-122"/>
              </a:rPr>
              <a:t>But, the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方正雅珠体简体 Heavy" panose="02000A00000000000000" pitchFamily="50" charset="-122"/>
              </a:rPr>
              <a:t>scmp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方正雅珠体简体 Heavy" panose="02000A00000000000000" pitchFamily="50" charset="-122"/>
              </a:rPr>
              <a:t>  started to have many articles to show the country in a more positive way.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方正雅珠体简体 Heavy" panose="02000A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44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 flipV="1">
            <a:off x="-2817508" y="2817509"/>
            <a:ext cx="6858002" cy="1222982"/>
          </a:xfrm>
          <a:custGeom>
            <a:avLst/>
            <a:gdLst>
              <a:gd name="connsiteX0" fmla="*/ 0 w 12192000"/>
              <a:gd name="connsiteY0" fmla="*/ 0 h 4143022"/>
              <a:gd name="connsiteX1" fmla="*/ 12192000 w 12192000"/>
              <a:gd name="connsiteY1" fmla="*/ 0 h 4143022"/>
              <a:gd name="connsiteX2" fmla="*/ 12192000 w 12192000"/>
              <a:gd name="connsiteY2" fmla="*/ 4143022 h 4143022"/>
              <a:gd name="connsiteX3" fmla="*/ 0 w 12192000"/>
              <a:gd name="connsiteY3" fmla="*/ 4143022 h 4143022"/>
              <a:gd name="connsiteX4" fmla="*/ 0 w 12192000"/>
              <a:gd name="connsiteY4" fmla="*/ 0 h 4143022"/>
              <a:gd name="connsiteX0" fmla="*/ 0 w 12192000"/>
              <a:gd name="connsiteY0" fmla="*/ 0 h 4783883"/>
              <a:gd name="connsiteX1" fmla="*/ 12192000 w 12192000"/>
              <a:gd name="connsiteY1" fmla="*/ 0 h 4783883"/>
              <a:gd name="connsiteX2" fmla="*/ 12192000 w 12192000"/>
              <a:gd name="connsiteY2" fmla="*/ 4143022 h 4783883"/>
              <a:gd name="connsiteX3" fmla="*/ 0 w 12192000"/>
              <a:gd name="connsiteY3" fmla="*/ 4143022 h 4783883"/>
              <a:gd name="connsiteX4" fmla="*/ 0 w 12192000"/>
              <a:gd name="connsiteY4" fmla="*/ 0 h 4783883"/>
              <a:gd name="connsiteX0" fmla="*/ 0 w 12192000"/>
              <a:gd name="connsiteY0" fmla="*/ 0 h 5202609"/>
              <a:gd name="connsiteX1" fmla="*/ 12192000 w 12192000"/>
              <a:gd name="connsiteY1" fmla="*/ 0 h 5202609"/>
              <a:gd name="connsiteX2" fmla="*/ 12192000 w 12192000"/>
              <a:gd name="connsiteY2" fmla="*/ 4143022 h 5202609"/>
              <a:gd name="connsiteX3" fmla="*/ 0 w 12192000"/>
              <a:gd name="connsiteY3" fmla="*/ 4143022 h 5202609"/>
              <a:gd name="connsiteX4" fmla="*/ 0 w 12192000"/>
              <a:gd name="connsiteY4" fmla="*/ 0 h 520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202609">
                <a:moveTo>
                  <a:pt x="0" y="0"/>
                </a:moveTo>
                <a:lnTo>
                  <a:pt x="12192000" y="0"/>
                </a:lnTo>
                <a:lnTo>
                  <a:pt x="12192000" y="4143022"/>
                </a:lnTo>
                <a:cubicBezTo>
                  <a:pt x="4294554" y="5526345"/>
                  <a:pt x="7662984" y="5584961"/>
                  <a:pt x="0" y="4143022"/>
                </a:cubicBezTo>
                <a:lnTo>
                  <a:pt x="0" y="0"/>
                </a:lnTo>
                <a:close/>
              </a:path>
            </a:pathLst>
          </a:custGeom>
          <a:pattFill prst="divot">
            <a:fgClr>
              <a:srgbClr val="FDBD1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4"/>
          <p:cNvSpPr/>
          <p:nvPr/>
        </p:nvSpPr>
        <p:spPr>
          <a:xfrm rot="16200000" flipH="1" flipV="1">
            <a:off x="8151508" y="2817508"/>
            <a:ext cx="6858002" cy="1222982"/>
          </a:xfrm>
          <a:custGeom>
            <a:avLst/>
            <a:gdLst>
              <a:gd name="connsiteX0" fmla="*/ 0 w 12192000"/>
              <a:gd name="connsiteY0" fmla="*/ 0 h 4143022"/>
              <a:gd name="connsiteX1" fmla="*/ 12192000 w 12192000"/>
              <a:gd name="connsiteY1" fmla="*/ 0 h 4143022"/>
              <a:gd name="connsiteX2" fmla="*/ 12192000 w 12192000"/>
              <a:gd name="connsiteY2" fmla="*/ 4143022 h 4143022"/>
              <a:gd name="connsiteX3" fmla="*/ 0 w 12192000"/>
              <a:gd name="connsiteY3" fmla="*/ 4143022 h 4143022"/>
              <a:gd name="connsiteX4" fmla="*/ 0 w 12192000"/>
              <a:gd name="connsiteY4" fmla="*/ 0 h 4143022"/>
              <a:gd name="connsiteX0" fmla="*/ 0 w 12192000"/>
              <a:gd name="connsiteY0" fmla="*/ 0 h 4783883"/>
              <a:gd name="connsiteX1" fmla="*/ 12192000 w 12192000"/>
              <a:gd name="connsiteY1" fmla="*/ 0 h 4783883"/>
              <a:gd name="connsiteX2" fmla="*/ 12192000 w 12192000"/>
              <a:gd name="connsiteY2" fmla="*/ 4143022 h 4783883"/>
              <a:gd name="connsiteX3" fmla="*/ 0 w 12192000"/>
              <a:gd name="connsiteY3" fmla="*/ 4143022 h 4783883"/>
              <a:gd name="connsiteX4" fmla="*/ 0 w 12192000"/>
              <a:gd name="connsiteY4" fmla="*/ 0 h 4783883"/>
              <a:gd name="connsiteX0" fmla="*/ 0 w 12192000"/>
              <a:gd name="connsiteY0" fmla="*/ 0 h 5202609"/>
              <a:gd name="connsiteX1" fmla="*/ 12192000 w 12192000"/>
              <a:gd name="connsiteY1" fmla="*/ 0 h 5202609"/>
              <a:gd name="connsiteX2" fmla="*/ 12192000 w 12192000"/>
              <a:gd name="connsiteY2" fmla="*/ 4143022 h 5202609"/>
              <a:gd name="connsiteX3" fmla="*/ 0 w 12192000"/>
              <a:gd name="connsiteY3" fmla="*/ 4143022 h 5202609"/>
              <a:gd name="connsiteX4" fmla="*/ 0 w 12192000"/>
              <a:gd name="connsiteY4" fmla="*/ 0 h 520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202609">
                <a:moveTo>
                  <a:pt x="0" y="0"/>
                </a:moveTo>
                <a:lnTo>
                  <a:pt x="12192000" y="0"/>
                </a:lnTo>
                <a:lnTo>
                  <a:pt x="12192000" y="4143022"/>
                </a:lnTo>
                <a:cubicBezTo>
                  <a:pt x="4294554" y="5526345"/>
                  <a:pt x="7662984" y="5584961"/>
                  <a:pt x="0" y="4143022"/>
                </a:cubicBezTo>
                <a:lnTo>
                  <a:pt x="0" y="0"/>
                </a:lnTo>
                <a:close/>
              </a:path>
            </a:pathLst>
          </a:custGeom>
          <a:pattFill prst="divot">
            <a:fgClr>
              <a:srgbClr val="FDBD1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487" y="1333191"/>
            <a:ext cx="3899025" cy="38952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4B18AFE-77B1-4FB1-B769-916126740AC3}"/>
              </a:ext>
            </a:extLst>
          </p:cNvPr>
          <p:cNvSpPr txBox="1"/>
          <p:nvPr/>
        </p:nvSpPr>
        <p:spPr>
          <a:xfrm>
            <a:off x="5602146" y="2896080"/>
            <a:ext cx="1932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Thanks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笑脸 2">
            <a:extLst>
              <a:ext uri="{FF2B5EF4-FFF2-40B4-BE49-F238E27FC236}">
                <a16:creationId xmlns:a16="http://schemas.microsoft.com/office/drawing/2014/main" id="{B25380E4-CFCA-4DBC-8251-C5EA6A9C4F20}"/>
              </a:ext>
            </a:extLst>
          </p:cNvPr>
          <p:cNvSpPr/>
          <p:nvPr/>
        </p:nvSpPr>
        <p:spPr>
          <a:xfrm>
            <a:off x="2955670" y="2456242"/>
            <a:ext cx="925975" cy="879676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笑脸 7">
            <a:extLst>
              <a:ext uri="{FF2B5EF4-FFF2-40B4-BE49-F238E27FC236}">
                <a16:creationId xmlns:a16="http://schemas.microsoft.com/office/drawing/2014/main" id="{46C20A4B-855A-49D5-8002-ED660830E0DA}"/>
              </a:ext>
            </a:extLst>
          </p:cNvPr>
          <p:cNvSpPr/>
          <p:nvPr/>
        </p:nvSpPr>
        <p:spPr>
          <a:xfrm>
            <a:off x="3088091" y="3665521"/>
            <a:ext cx="925975" cy="879676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笑脸 8">
            <a:extLst>
              <a:ext uri="{FF2B5EF4-FFF2-40B4-BE49-F238E27FC236}">
                <a16:creationId xmlns:a16="http://schemas.microsoft.com/office/drawing/2014/main" id="{BA251068-5603-431E-870F-D6E8C6DA318A}"/>
              </a:ext>
            </a:extLst>
          </p:cNvPr>
          <p:cNvSpPr/>
          <p:nvPr/>
        </p:nvSpPr>
        <p:spPr>
          <a:xfrm>
            <a:off x="3551078" y="662095"/>
            <a:ext cx="925975" cy="879676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笑脸 9">
            <a:extLst>
              <a:ext uri="{FF2B5EF4-FFF2-40B4-BE49-F238E27FC236}">
                <a16:creationId xmlns:a16="http://schemas.microsoft.com/office/drawing/2014/main" id="{B62E197E-D2F7-4BC1-83A0-A60442B91530}"/>
              </a:ext>
            </a:extLst>
          </p:cNvPr>
          <p:cNvSpPr/>
          <p:nvPr/>
        </p:nvSpPr>
        <p:spPr>
          <a:xfrm>
            <a:off x="5602146" y="222257"/>
            <a:ext cx="925975" cy="879676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24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0" y="5189940"/>
            <a:ext cx="12192000" cy="4009292"/>
          </a:xfrm>
          <a:custGeom>
            <a:avLst/>
            <a:gdLst>
              <a:gd name="connsiteX0" fmla="*/ 0 w 12192000"/>
              <a:gd name="connsiteY0" fmla="*/ 0 h 4143022"/>
              <a:gd name="connsiteX1" fmla="*/ 12192000 w 12192000"/>
              <a:gd name="connsiteY1" fmla="*/ 0 h 4143022"/>
              <a:gd name="connsiteX2" fmla="*/ 12192000 w 12192000"/>
              <a:gd name="connsiteY2" fmla="*/ 4143022 h 4143022"/>
              <a:gd name="connsiteX3" fmla="*/ 0 w 12192000"/>
              <a:gd name="connsiteY3" fmla="*/ 4143022 h 4143022"/>
              <a:gd name="connsiteX4" fmla="*/ 0 w 12192000"/>
              <a:gd name="connsiteY4" fmla="*/ 0 h 4143022"/>
              <a:gd name="connsiteX0" fmla="*/ 0 w 12192000"/>
              <a:gd name="connsiteY0" fmla="*/ 0 h 4783883"/>
              <a:gd name="connsiteX1" fmla="*/ 12192000 w 12192000"/>
              <a:gd name="connsiteY1" fmla="*/ 0 h 4783883"/>
              <a:gd name="connsiteX2" fmla="*/ 12192000 w 12192000"/>
              <a:gd name="connsiteY2" fmla="*/ 4143022 h 4783883"/>
              <a:gd name="connsiteX3" fmla="*/ 0 w 12192000"/>
              <a:gd name="connsiteY3" fmla="*/ 4143022 h 4783883"/>
              <a:gd name="connsiteX4" fmla="*/ 0 w 12192000"/>
              <a:gd name="connsiteY4" fmla="*/ 0 h 4783883"/>
              <a:gd name="connsiteX0" fmla="*/ 0 w 12192000"/>
              <a:gd name="connsiteY0" fmla="*/ 0 h 5202609"/>
              <a:gd name="connsiteX1" fmla="*/ 12192000 w 12192000"/>
              <a:gd name="connsiteY1" fmla="*/ 0 h 5202609"/>
              <a:gd name="connsiteX2" fmla="*/ 12192000 w 12192000"/>
              <a:gd name="connsiteY2" fmla="*/ 4143022 h 5202609"/>
              <a:gd name="connsiteX3" fmla="*/ 0 w 12192000"/>
              <a:gd name="connsiteY3" fmla="*/ 4143022 h 5202609"/>
              <a:gd name="connsiteX4" fmla="*/ 0 w 12192000"/>
              <a:gd name="connsiteY4" fmla="*/ 0 h 520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202609">
                <a:moveTo>
                  <a:pt x="0" y="0"/>
                </a:moveTo>
                <a:lnTo>
                  <a:pt x="12192000" y="0"/>
                </a:lnTo>
                <a:lnTo>
                  <a:pt x="12192000" y="4143022"/>
                </a:lnTo>
                <a:cubicBezTo>
                  <a:pt x="4294554" y="5526345"/>
                  <a:pt x="7662984" y="5584961"/>
                  <a:pt x="0" y="4143022"/>
                </a:cubicBezTo>
                <a:lnTo>
                  <a:pt x="0" y="0"/>
                </a:lnTo>
                <a:close/>
              </a:path>
            </a:pathLst>
          </a:custGeom>
          <a:pattFill prst="divot">
            <a:fgClr>
              <a:srgbClr val="FDBD1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16" y="478898"/>
            <a:ext cx="3508703" cy="10954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662855" y="2190102"/>
            <a:ext cx="4772022" cy="2726601"/>
            <a:chOff x="4970470" y="2172027"/>
            <a:chExt cx="2232888" cy="162181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470" y="2172027"/>
              <a:ext cx="423872" cy="4086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484088" y="2224178"/>
              <a:ext cx="171927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solidFill>
                    <a:srgbClr val="466276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Story Source</a:t>
              </a:r>
              <a:endParaRPr lang="zh-CN" altLang="en-US" sz="3200" spc="300" dirty="0">
                <a:solidFill>
                  <a:srgbClr val="466276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62856" y="3645414"/>
            <a:ext cx="4866290" cy="1811027"/>
            <a:chOff x="4970470" y="2145494"/>
            <a:chExt cx="2276997" cy="107721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470" y="2172027"/>
              <a:ext cx="423872" cy="40860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5528197" y="2145494"/>
              <a:ext cx="17192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solidFill>
                    <a:srgbClr val="466276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Story Point</a:t>
              </a:r>
              <a:endParaRPr lang="zh-CN" altLang="en-US" sz="3200" spc="300" dirty="0">
                <a:solidFill>
                  <a:srgbClr val="466276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C7D6922-6E61-4BAB-AF49-D9245329F0D5}"/>
              </a:ext>
            </a:extLst>
          </p:cNvPr>
          <p:cNvSpPr txBox="1"/>
          <p:nvPr/>
        </p:nvSpPr>
        <p:spPr>
          <a:xfrm>
            <a:off x="4568734" y="703432"/>
            <a:ext cx="367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 Content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319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CA715B35-7310-F244-9F27-DE7BB77326D9}"/>
              </a:ext>
            </a:extLst>
          </p:cNvPr>
          <p:cNvSpPr txBox="1"/>
          <p:nvPr/>
        </p:nvSpPr>
        <p:spPr>
          <a:xfrm>
            <a:off x="2709659" y="5789222"/>
            <a:ext cx="682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South China Morning Post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pic>
        <p:nvPicPr>
          <p:cNvPr id="22" name="内容占位符 4">
            <a:extLst>
              <a:ext uri="{FF2B5EF4-FFF2-40B4-BE49-F238E27FC236}">
                <a16:creationId xmlns:a16="http://schemas.microsoft.com/office/drawing/2014/main" id="{7E39958F-7DCB-2C43-9BF7-6349EAC24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15" y="1033096"/>
            <a:ext cx="65313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6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>
            <a:off x="4876121" y="5231979"/>
            <a:ext cx="2439756" cy="905149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7368" tIns="277368" rIns="277368" bIns="0" numCol="1" spcCol="1270" anchor="t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900" kern="12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7DEA90-0236-40B7-8B68-8BFCB09AF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53" y="1033855"/>
            <a:ext cx="7213600" cy="445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7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183479" y="237067"/>
            <a:ext cx="2186151" cy="682506"/>
            <a:chOff x="-183479" y="237067"/>
            <a:chExt cx="2186151" cy="68250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3479" y="237067"/>
              <a:ext cx="2186151" cy="68250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0" y="378265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question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32524" y="1382326"/>
            <a:ext cx="11532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66276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Question: </a:t>
            </a:r>
            <a:r>
              <a:rPr lang="en-US" altLang="zh-CN" sz="2400" dirty="0">
                <a:solidFill>
                  <a:srgbClr val="466276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Has the content of SCMP changed after Alibaba becoming its parent company?</a:t>
            </a:r>
            <a:endParaRPr lang="zh-CN" altLang="en-US" sz="2400" dirty="0">
              <a:solidFill>
                <a:srgbClr val="466276"/>
              </a:solidFill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pic>
        <p:nvPicPr>
          <p:cNvPr id="20" name="内容占位符 4">
            <a:extLst>
              <a:ext uri="{FF2B5EF4-FFF2-40B4-BE49-F238E27FC236}">
                <a16:creationId xmlns:a16="http://schemas.microsoft.com/office/drawing/2014/main" id="{409F299C-F040-B640-8D64-788FD1195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368" y="2756674"/>
            <a:ext cx="4352256" cy="326419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9F69B01-FD5C-3848-A50F-CA6C67AF1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64" y="2676076"/>
            <a:ext cx="4858528" cy="36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0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560551" y="237067"/>
            <a:ext cx="2186151" cy="682506"/>
            <a:chOff x="-560551" y="237067"/>
            <a:chExt cx="2186151" cy="68250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0551" y="237067"/>
              <a:ext cx="2186151" cy="68250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0" y="378265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question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4876121" y="5231979"/>
            <a:ext cx="2439756" cy="905149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7368" tIns="277368" rIns="277368" bIns="0" numCol="1" spcCol="1270" anchor="t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900" kern="1200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E948E2B6-04C3-4E46-9A38-441792433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099014"/>
            <a:ext cx="8714052" cy="43513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FE1AED7-7FD7-479D-8F21-A9424E8F2D08}"/>
              </a:ext>
            </a:extLst>
          </p:cNvPr>
          <p:cNvSpPr/>
          <p:nvPr/>
        </p:nvSpPr>
        <p:spPr>
          <a:xfrm>
            <a:off x="1971553" y="5684553"/>
            <a:ext cx="8596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Source: New York Times Chinese edition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9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560551" y="237067"/>
            <a:ext cx="2186151" cy="682506"/>
            <a:chOff x="-560551" y="237067"/>
            <a:chExt cx="2186151" cy="68250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0551" y="237067"/>
              <a:ext cx="2186151" cy="68250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0" y="378265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Source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>
            <a:off x="1411925" y="969138"/>
            <a:ext cx="4053470" cy="5524792"/>
          </a:xfrm>
          <a:custGeom>
            <a:avLst/>
            <a:gdLst>
              <a:gd name="connsiteX0" fmla="*/ 0 w 2393732"/>
              <a:gd name="connsiteY0" fmla="*/ 239373 h 4885266"/>
              <a:gd name="connsiteX1" fmla="*/ 239373 w 2393732"/>
              <a:gd name="connsiteY1" fmla="*/ 0 h 4885266"/>
              <a:gd name="connsiteX2" fmla="*/ 2154359 w 2393732"/>
              <a:gd name="connsiteY2" fmla="*/ 0 h 4885266"/>
              <a:gd name="connsiteX3" fmla="*/ 2393732 w 2393732"/>
              <a:gd name="connsiteY3" fmla="*/ 239373 h 4885266"/>
              <a:gd name="connsiteX4" fmla="*/ 2393732 w 2393732"/>
              <a:gd name="connsiteY4" fmla="*/ 4645893 h 4885266"/>
              <a:gd name="connsiteX5" fmla="*/ 2154359 w 2393732"/>
              <a:gd name="connsiteY5" fmla="*/ 4885266 h 4885266"/>
              <a:gd name="connsiteX6" fmla="*/ 239373 w 2393732"/>
              <a:gd name="connsiteY6" fmla="*/ 4885266 h 4885266"/>
              <a:gd name="connsiteX7" fmla="*/ 0 w 2393732"/>
              <a:gd name="connsiteY7" fmla="*/ 4645893 h 4885266"/>
              <a:gd name="connsiteX8" fmla="*/ 0 w 2393732"/>
              <a:gd name="connsiteY8" fmla="*/ 239373 h 488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3732" h="4885266">
                <a:moveTo>
                  <a:pt x="0" y="239373"/>
                </a:moveTo>
                <a:cubicBezTo>
                  <a:pt x="0" y="107171"/>
                  <a:pt x="107171" y="0"/>
                  <a:pt x="239373" y="0"/>
                </a:cubicBezTo>
                <a:lnTo>
                  <a:pt x="2154359" y="0"/>
                </a:lnTo>
                <a:cubicBezTo>
                  <a:pt x="2286561" y="0"/>
                  <a:pt x="2393732" y="107171"/>
                  <a:pt x="2393732" y="239373"/>
                </a:cubicBezTo>
                <a:lnTo>
                  <a:pt x="2393732" y="4645893"/>
                </a:lnTo>
                <a:cubicBezTo>
                  <a:pt x="2393732" y="4778095"/>
                  <a:pt x="2286561" y="4885266"/>
                  <a:pt x="2154359" y="4885266"/>
                </a:cubicBezTo>
                <a:lnTo>
                  <a:pt x="239373" y="4885266"/>
                </a:lnTo>
                <a:cubicBezTo>
                  <a:pt x="107171" y="4885266"/>
                  <a:pt x="0" y="4778095"/>
                  <a:pt x="0" y="4645893"/>
                </a:cubicBezTo>
                <a:lnTo>
                  <a:pt x="0" y="239373"/>
                </a:lnTo>
                <a:close/>
              </a:path>
            </a:pathLst>
          </a:custGeom>
          <a:solidFill>
            <a:srgbClr val="46627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160" tIns="2345266" rIns="391160" bIns="136821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500" kern="12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1625599" y="1041910"/>
            <a:ext cx="3839796" cy="3567249"/>
            <a:chOff x="1909773" y="1666103"/>
            <a:chExt cx="2226060" cy="3488669"/>
          </a:xfrm>
        </p:grpSpPr>
        <p:sp>
          <p:nvSpPr>
            <p:cNvPr id="27" name="文本框 26"/>
            <p:cNvSpPr txBox="1"/>
            <p:nvPr/>
          </p:nvSpPr>
          <p:spPr>
            <a:xfrm>
              <a:off x="2077638" y="1666103"/>
              <a:ext cx="20581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Library data from HKBU website: 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909773" y="2846448"/>
              <a:ext cx="21688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Publications about </a:t>
              </a:r>
              <a:r>
                <a:rPr lang="en-US" altLang="zh-CN" dirty="0">
                  <a:solidFill>
                    <a:srgbClr val="FFC000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SCMP (2010-2018)</a:t>
              </a:r>
            </a:p>
            <a:p>
              <a:endParaRPr lang="en-US" altLang="zh-CN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  <a:p>
              <a:r>
                <a:rPr lang="en-US" altLang="zh-CN" dirty="0">
                  <a:solidFill>
                    <a:schemeClr val="bg1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Publications about </a:t>
              </a:r>
              <a:r>
                <a:rPr lang="en-US" altLang="zh-CN" dirty="0">
                  <a:solidFill>
                    <a:srgbClr val="FFC000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China</a:t>
              </a:r>
              <a:r>
                <a:rPr lang="zh-Hans" altLang="en-US" dirty="0">
                  <a:solidFill>
                    <a:srgbClr val="FFC000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 </a:t>
              </a:r>
              <a:r>
                <a:rPr lang="en-US" altLang="zh-Hans" dirty="0">
                  <a:solidFill>
                    <a:srgbClr val="FFC000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D</a:t>
              </a:r>
              <a:r>
                <a:rPr lang="en-US" altLang="zh-CN" dirty="0">
                  <a:solidFill>
                    <a:srgbClr val="FFC000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aily</a:t>
              </a:r>
            </a:p>
            <a:p>
              <a:endParaRPr lang="en-US" altLang="zh-CN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  <a:p>
              <a:endParaRPr lang="en-US" altLang="zh-CN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endParaRPr>
            </a:p>
            <a:p>
              <a:r>
                <a:rPr lang="en-US" altLang="zh-CN" dirty="0">
                  <a:solidFill>
                    <a:schemeClr val="bg1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Publications about  </a:t>
              </a:r>
              <a:r>
                <a:rPr lang="en-US" altLang="zh-CN" dirty="0">
                  <a:solidFill>
                    <a:srgbClr val="FFC000"/>
                  </a:solidFill>
                  <a:latin typeface="方正雅珠体简体 Heavy" panose="02000A00000000000000" pitchFamily="50" charset="-122"/>
                  <a:ea typeface="方正雅珠体简体 Heavy" panose="02000A00000000000000" pitchFamily="50" charset="-122"/>
                </a:rPr>
                <a:t>People’s Daily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5536FB25-3F5B-674F-A419-3AA802CD96C5}"/>
              </a:ext>
            </a:extLst>
          </p:cNvPr>
          <p:cNvSpPr txBox="1"/>
          <p:nvPr/>
        </p:nvSpPr>
        <p:spPr>
          <a:xfrm>
            <a:off x="181452" y="286632"/>
            <a:ext cx="11532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66276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Story Source-data </a:t>
            </a:r>
            <a:endParaRPr lang="zh-CN" altLang="en-US" sz="2400" dirty="0">
              <a:solidFill>
                <a:srgbClr val="466276"/>
              </a:solidFill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72452D5-B84D-40B2-8717-EE6501AC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326" y="1645110"/>
            <a:ext cx="3157000" cy="334456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9B1453C-E7CF-495C-9D60-DF5F82F1F914}"/>
              </a:ext>
            </a:extLst>
          </p:cNvPr>
          <p:cNvSpPr/>
          <p:nvPr/>
        </p:nvSpPr>
        <p:spPr>
          <a:xfrm>
            <a:off x="7896525" y="2685212"/>
            <a:ext cx="1678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Data Volume</a:t>
            </a:r>
            <a:endParaRPr lang="zh-CN" altLang="en-US" b="1" dirty="0">
              <a:solidFill>
                <a:schemeClr val="bg1"/>
              </a:solidFill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4E1574-2A7E-413E-A1D6-EF9E6D06F63A}"/>
              </a:ext>
            </a:extLst>
          </p:cNvPr>
          <p:cNvSpPr/>
          <p:nvPr/>
        </p:nvSpPr>
        <p:spPr>
          <a:xfrm>
            <a:off x="7730581" y="3317390"/>
            <a:ext cx="201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263,108</a:t>
            </a:r>
            <a:r>
              <a:rPr lang="zh-CN" altLang="en-US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SCMP)</a:t>
            </a:r>
          </a:p>
        </p:txBody>
      </p:sp>
    </p:spTree>
    <p:extLst>
      <p:ext uri="{BB962C8B-B14F-4D97-AF65-F5344CB8AC3E}">
        <p14:creationId xmlns:p14="http://schemas.microsoft.com/office/powerpoint/2010/main" val="231615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8">
            <a:extLst>
              <a:ext uri="{FF2B5EF4-FFF2-40B4-BE49-F238E27FC236}">
                <a16:creationId xmlns:a16="http://schemas.microsoft.com/office/drawing/2014/main" id="{4A3F6908-7CEA-CD4B-8FCF-ECAEB629EECC}"/>
              </a:ext>
            </a:extLst>
          </p:cNvPr>
          <p:cNvSpPr/>
          <p:nvPr/>
        </p:nvSpPr>
        <p:spPr>
          <a:xfrm>
            <a:off x="1420574" y="2278894"/>
            <a:ext cx="760842" cy="760840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46627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024" tIns="248024" rIns="248024" bIns="24802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kern="1200"/>
          </a:p>
        </p:txBody>
      </p:sp>
      <p:sp>
        <p:nvSpPr>
          <p:cNvPr id="12" name="任意多边形 12">
            <a:extLst>
              <a:ext uri="{FF2B5EF4-FFF2-40B4-BE49-F238E27FC236}">
                <a16:creationId xmlns:a16="http://schemas.microsoft.com/office/drawing/2014/main" id="{62B8ECF3-51C7-1E4B-9931-28CB3BD3BB23}"/>
              </a:ext>
            </a:extLst>
          </p:cNvPr>
          <p:cNvSpPr/>
          <p:nvPr/>
        </p:nvSpPr>
        <p:spPr>
          <a:xfrm>
            <a:off x="1439010" y="3414657"/>
            <a:ext cx="760842" cy="760840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46627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024" tIns="248024" rIns="248024" bIns="24802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kern="1200"/>
          </a:p>
        </p:txBody>
      </p:sp>
      <p:sp>
        <p:nvSpPr>
          <p:cNvPr id="14" name="任意多边形 17">
            <a:extLst>
              <a:ext uri="{FF2B5EF4-FFF2-40B4-BE49-F238E27FC236}">
                <a16:creationId xmlns:a16="http://schemas.microsoft.com/office/drawing/2014/main" id="{73BFA0E3-552D-BA44-9DEA-E4FDE1BBFC7C}"/>
              </a:ext>
            </a:extLst>
          </p:cNvPr>
          <p:cNvSpPr/>
          <p:nvPr/>
        </p:nvSpPr>
        <p:spPr>
          <a:xfrm>
            <a:off x="1445796" y="4550420"/>
            <a:ext cx="760842" cy="760840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46627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024" tIns="248024" rIns="248024" bIns="24802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kern="1200"/>
          </a:p>
        </p:txBody>
      </p:sp>
      <p:sp>
        <p:nvSpPr>
          <p:cNvPr id="16" name="任意多边形 19">
            <a:extLst>
              <a:ext uri="{FF2B5EF4-FFF2-40B4-BE49-F238E27FC236}">
                <a16:creationId xmlns:a16="http://schemas.microsoft.com/office/drawing/2014/main" id="{1C85D66C-2BB7-BB4C-BFC0-BB0909463E98}"/>
              </a:ext>
            </a:extLst>
          </p:cNvPr>
          <p:cNvSpPr/>
          <p:nvPr/>
        </p:nvSpPr>
        <p:spPr>
          <a:xfrm>
            <a:off x="1422400" y="1257054"/>
            <a:ext cx="760842" cy="760840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46627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024" tIns="248024" rIns="248024" bIns="24802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kern="12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198445-0057-5740-9DD4-2BC9116B3CA2}"/>
              </a:ext>
            </a:extLst>
          </p:cNvPr>
          <p:cNvSpPr txBox="1"/>
          <p:nvPr/>
        </p:nvSpPr>
        <p:spPr>
          <a:xfrm>
            <a:off x="1445796" y="1326283"/>
            <a:ext cx="75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C7D33F-34A2-C04F-81F6-77B672180094}"/>
              </a:ext>
            </a:extLst>
          </p:cNvPr>
          <p:cNvSpPr txBox="1"/>
          <p:nvPr/>
        </p:nvSpPr>
        <p:spPr>
          <a:xfrm>
            <a:off x="1420574" y="2335756"/>
            <a:ext cx="75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405612-702C-8741-812F-B186759B0971}"/>
              </a:ext>
            </a:extLst>
          </p:cNvPr>
          <p:cNvSpPr txBox="1"/>
          <p:nvPr/>
        </p:nvSpPr>
        <p:spPr>
          <a:xfrm>
            <a:off x="1447068" y="3467313"/>
            <a:ext cx="75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6428C43-F6EC-E745-A560-59102C9A619D}"/>
              </a:ext>
            </a:extLst>
          </p:cNvPr>
          <p:cNvSpPr txBox="1"/>
          <p:nvPr/>
        </p:nvSpPr>
        <p:spPr>
          <a:xfrm>
            <a:off x="1447068" y="4612273"/>
            <a:ext cx="75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sp>
        <p:nvSpPr>
          <p:cNvPr id="27" name="任意多边形 17">
            <a:extLst>
              <a:ext uri="{FF2B5EF4-FFF2-40B4-BE49-F238E27FC236}">
                <a16:creationId xmlns:a16="http://schemas.microsoft.com/office/drawing/2014/main" id="{9CC970C6-B74C-1E40-8734-D95DB8BD8134}"/>
              </a:ext>
            </a:extLst>
          </p:cNvPr>
          <p:cNvSpPr/>
          <p:nvPr/>
        </p:nvSpPr>
        <p:spPr>
          <a:xfrm>
            <a:off x="1445242" y="5682270"/>
            <a:ext cx="760842" cy="760840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46627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024" tIns="248024" rIns="248024" bIns="24802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kern="12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8C4A14D-973E-934F-BF03-28BB466D227B}"/>
              </a:ext>
            </a:extLst>
          </p:cNvPr>
          <p:cNvSpPr txBox="1"/>
          <p:nvPr/>
        </p:nvSpPr>
        <p:spPr>
          <a:xfrm>
            <a:off x="1447068" y="5734926"/>
            <a:ext cx="75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9E94F2-B4E7-B54E-9E21-AEF29168CA2D}"/>
              </a:ext>
            </a:extLst>
          </p:cNvPr>
          <p:cNvSpPr txBox="1"/>
          <p:nvPr/>
        </p:nvSpPr>
        <p:spPr>
          <a:xfrm>
            <a:off x="2486661" y="1494380"/>
            <a:ext cx="36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Gray Liu (SCMP CEO)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656EA82-EEAA-9E4F-AED6-86CCA0E43706}"/>
              </a:ext>
            </a:extLst>
          </p:cNvPr>
          <p:cNvSpPr txBox="1"/>
          <p:nvPr/>
        </p:nvSpPr>
        <p:spPr>
          <a:xfrm>
            <a:off x="2206638" y="2335756"/>
            <a:ext cx="4535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Steve ( Director of MA in Communication, China Daily's journalist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9BFC38-DBB3-2944-A0A7-8B037ADD11B8}"/>
              </a:ext>
            </a:extLst>
          </p:cNvPr>
          <p:cNvSpPr txBox="1"/>
          <p:nvPr/>
        </p:nvSpPr>
        <p:spPr>
          <a:xfrm>
            <a:off x="2486661" y="3590423"/>
            <a:ext cx="36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Bernice (SCMP Journalist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）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1452DE9-E022-EE46-A919-A9155889EE7F}"/>
              </a:ext>
            </a:extLst>
          </p:cNvPr>
          <p:cNvSpPr txBox="1"/>
          <p:nvPr/>
        </p:nvSpPr>
        <p:spPr>
          <a:xfrm>
            <a:off x="2486661" y="4730785"/>
            <a:ext cx="361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CK Lau( SCMP former chief editor)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26093B-5A70-4543-9618-49B34DA8B981}"/>
              </a:ext>
            </a:extLst>
          </p:cNvPr>
          <p:cNvSpPr txBox="1"/>
          <p:nvPr/>
        </p:nvSpPr>
        <p:spPr>
          <a:xfrm>
            <a:off x="2486661" y="5858036"/>
            <a:ext cx="361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Annie Zhang ( former chief editor of Initium media)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F03BEF6-764F-8D42-BCD8-C7C6DEFAE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86" y="1058184"/>
            <a:ext cx="4843476" cy="4624086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E972C5A0-CECE-F947-B228-B97461F02190}"/>
              </a:ext>
            </a:extLst>
          </p:cNvPr>
          <p:cNvSpPr txBox="1"/>
          <p:nvPr/>
        </p:nvSpPr>
        <p:spPr>
          <a:xfrm>
            <a:off x="7200688" y="393923"/>
            <a:ext cx="454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SCMP Survey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Quesionnaire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 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8AFC5DA-3BE4-4CF3-8FD9-237EA04DC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7" y="250507"/>
            <a:ext cx="905879" cy="6869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AE1323-85AA-4B16-8AB1-23A462718CEE}"/>
              </a:ext>
            </a:extLst>
          </p:cNvPr>
          <p:cNvSpPr txBox="1"/>
          <p:nvPr/>
        </p:nvSpPr>
        <p:spPr>
          <a:xfrm>
            <a:off x="1601261" y="376024"/>
            <a:ext cx="453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466276"/>
                </a:solidFill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Story Source-people</a:t>
            </a:r>
            <a:endParaRPr lang="zh-CN" altLang="en-US" sz="2400" spc="300" dirty="0">
              <a:solidFill>
                <a:srgbClr val="466276"/>
              </a:solidFill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7FE0F2-DB84-4D7E-97AA-848B85CA88D6}"/>
              </a:ext>
            </a:extLst>
          </p:cNvPr>
          <p:cNvSpPr txBox="1"/>
          <p:nvPr/>
        </p:nvSpPr>
        <p:spPr>
          <a:xfrm>
            <a:off x="7630658" y="5650646"/>
            <a:ext cx="41100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雅珠体简体 Heavy" panose="02000A00000000000000" pitchFamily="50" charset="-122"/>
              <a:ea typeface="方正雅珠体简体 Heavy" panose="02000A00000000000000" pitchFamily="50" charset="-122"/>
            </a:endParaRPr>
          </a:p>
          <a:p>
            <a:pPr algn="ctr"/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雅珠体简体 Heavy" panose="02000A00000000000000" pitchFamily="50" charset="-122"/>
                <a:ea typeface="方正雅珠体简体 Heavy" panose="02000A00000000000000" pitchFamily="50" charset="-122"/>
              </a:rPr>
              <a:t>source: a group of master students from comm7200 in HKBU, 2018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748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631</TotalTime>
  <Words>327</Words>
  <Application>Microsoft Office PowerPoint</Application>
  <PresentationFormat>宽屏</PresentationFormat>
  <Paragraphs>81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PrivaFourItalicPro</vt:lpstr>
      <vt:lpstr>等线</vt:lpstr>
      <vt:lpstr>等线 Light</vt:lpstr>
      <vt:lpstr>方正雅珠体简体 Heavy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高志远</dc:creator>
  <cp:lastModifiedBy> </cp:lastModifiedBy>
  <cp:revision>101</cp:revision>
  <dcterms:created xsi:type="dcterms:W3CDTF">2017-05-21T06:11:42Z</dcterms:created>
  <dcterms:modified xsi:type="dcterms:W3CDTF">2018-12-04T03:54:50Z</dcterms:modified>
</cp:coreProperties>
</file>